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Montserrat"/>
      <p:regular r:id="rId13"/>
      <p:bold r:id="rId14"/>
      <p:italic r:id="rId15"/>
      <p:boldItalic r:id="rId16"/>
    </p:embeddedFont>
    <p:embeddedFont>
      <p:font typeface="Lato"/>
      <p:regular r:id="rId17"/>
      <p:bold r:id="rId18"/>
      <p:italic r:id="rId19"/>
      <p:boldItalic r:id="rId20"/>
    </p:embeddedFont>
    <p:embeddedFont>
      <p:font typeface="Average"/>
      <p:regular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Average-regular.fntdata"/><Relationship Id="rId13" Type="http://schemas.openxmlformats.org/officeDocument/2006/relationships/font" Target="fonts/Montserrat-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italic.fntdata"/><Relationship Id="rId14" Type="http://schemas.openxmlformats.org/officeDocument/2006/relationships/font" Target="fonts/Montserrat-bold.fntdata"/><Relationship Id="rId17" Type="http://schemas.openxmlformats.org/officeDocument/2006/relationships/font" Target="fonts/Lato-regular.fntdata"/><Relationship Id="rId16" Type="http://schemas.openxmlformats.org/officeDocument/2006/relationships/font" Target="fonts/Montserrat-boldItalic.fntdata"/><Relationship Id="rId5" Type="http://schemas.openxmlformats.org/officeDocument/2006/relationships/notesMaster" Target="notesMasters/notesMaster1.xml"/><Relationship Id="rId19" Type="http://schemas.openxmlformats.org/officeDocument/2006/relationships/font" Target="fonts/Lato-italic.fntdata"/><Relationship Id="rId6" Type="http://schemas.openxmlformats.org/officeDocument/2006/relationships/slide" Target="slides/slide1.xml"/><Relationship Id="rId18"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520abf6e9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520abf6e9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3520abf6e9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3520abf6e9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163600" y="1321250"/>
            <a:ext cx="4883400" cy="179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500"/>
              <a:t>Interpreting Deep Learning-Based Networking Systems</a:t>
            </a:r>
            <a:endParaRPr sz="3500"/>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Benjamin Landry – An overview and </a:t>
            </a:r>
            <a:r>
              <a:rPr lang="en-GB"/>
              <a:t>analysis of Metis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Summary</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Analyzing Methodologies</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Critical Evaluation</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Discussion</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Summary</a:t>
            </a:r>
            <a:endParaRPr/>
          </a:p>
        </p:txBody>
      </p:sp>
      <p:sp>
        <p:nvSpPr>
          <p:cNvPr id="244" name="Google Shape;244;p19"/>
          <p:cNvSpPr txBox="1"/>
          <p:nvPr>
            <p:ph idx="1" type="body"/>
          </p:nvPr>
        </p:nvSpPr>
        <p:spPr>
          <a:xfrm>
            <a:off x="1297500" y="1081300"/>
            <a:ext cx="7038900" cy="35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latin typeface="Arial"/>
                <a:ea typeface="Arial"/>
                <a:cs typeface="Arial"/>
                <a:sym typeface="Arial"/>
              </a:rPr>
              <a:t>Deep Learning (DL)-based networking systems</a:t>
            </a:r>
            <a:r>
              <a:rPr lang="en-GB">
                <a:latin typeface="Arial"/>
                <a:ea typeface="Arial"/>
                <a:cs typeface="Arial"/>
                <a:sym typeface="Arial"/>
              </a:rPr>
              <a:t> : </a:t>
            </a:r>
            <a:r>
              <a:rPr lang="en-GB" sz="1100">
                <a:latin typeface="Arial"/>
                <a:ea typeface="Arial"/>
                <a:cs typeface="Arial"/>
                <a:sym typeface="Arial"/>
              </a:rPr>
              <a:t>while offering superior performance over traditional heuristics in areas like video streaming, traffic control, and resource management, suffer from a lack of interpretability. This "blackbox" nature makes them difficult to debug, deploy, and adjust, hindering practical adoption.</a:t>
            </a:r>
            <a:endParaRPr sz="1100">
              <a:latin typeface="Arial"/>
              <a:ea typeface="Arial"/>
              <a:cs typeface="Arial"/>
              <a:sym typeface="Arial"/>
            </a:endParaRPr>
          </a:p>
          <a:p>
            <a:pPr indent="0" lvl="0" marL="0" rtl="0" algn="l">
              <a:spcBef>
                <a:spcPts val="1600"/>
              </a:spcBef>
              <a:spcAft>
                <a:spcPts val="0"/>
              </a:spcAft>
              <a:buNone/>
            </a:pPr>
            <a:r>
              <a:rPr b="1" lang="en-GB">
                <a:latin typeface="Arial"/>
                <a:ea typeface="Arial"/>
                <a:cs typeface="Arial"/>
                <a:sym typeface="Arial"/>
              </a:rPr>
              <a:t>Existing DL interpretation techniques</a:t>
            </a:r>
            <a:r>
              <a:rPr lang="en-GB" sz="1200">
                <a:latin typeface="Arial"/>
                <a:ea typeface="Arial"/>
                <a:cs typeface="Arial"/>
                <a:sym typeface="Arial"/>
              </a:rPr>
              <a:t> : </a:t>
            </a:r>
            <a:r>
              <a:rPr lang="en-GB" sz="1100">
                <a:latin typeface="Arial"/>
                <a:ea typeface="Arial"/>
                <a:cs typeface="Arial"/>
                <a:sym typeface="Arial"/>
              </a:rPr>
              <a:t>often developed for image recognition or language translation, are not directly suitable for networking systems due to differing goals.</a:t>
            </a:r>
            <a:endParaRPr sz="1100">
              <a:latin typeface="Arial"/>
              <a:ea typeface="Arial"/>
              <a:cs typeface="Arial"/>
              <a:sym typeface="Arial"/>
            </a:endParaRPr>
          </a:p>
          <a:p>
            <a:pPr indent="0" lvl="0" marL="0" rtl="0" algn="l">
              <a:spcBef>
                <a:spcPts val="1600"/>
              </a:spcBef>
              <a:spcAft>
                <a:spcPts val="0"/>
              </a:spcAft>
              <a:buNone/>
            </a:pPr>
            <a:r>
              <a:rPr b="1" lang="en-GB">
                <a:latin typeface="Arial"/>
                <a:ea typeface="Arial"/>
                <a:cs typeface="Arial"/>
                <a:sym typeface="Arial"/>
              </a:rPr>
              <a:t>Metis </a:t>
            </a:r>
            <a:r>
              <a:rPr lang="en-GB" sz="1200">
                <a:latin typeface="Arial"/>
                <a:ea typeface="Arial"/>
                <a:cs typeface="Arial"/>
                <a:sym typeface="Arial"/>
              </a:rPr>
              <a:t>: </a:t>
            </a:r>
            <a:r>
              <a:rPr lang="en-GB" sz="1100">
                <a:latin typeface="Arial"/>
                <a:ea typeface="Arial"/>
                <a:cs typeface="Arial"/>
                <a:sym typeface="Arial"/>
              </a:rPr>
              <a:t>A proposed framework, successfully converts complex DL policies into human-readable formats (decision trees for local systems, hypergraph analysis for global systems) with minimal performance degradation </a:t>
            </a:r>
            <a:endParaRPr sz="1100">
              <a:latin typeface="Arial"/>
              <a:ea typeface="Arial"/>
              <a:cs typeface="Arial"/>
              <a:sym typeface="Arial"/>
            </a:endParaRPr>
          </a:p>
          <a:p>
            <a:pPr indent="-298450" lvl="0" marL="457200" rtl="0" algn="l">
              <a:spcBef>
                <a:spcPts val="1600"/>
              </a:spcBef>
              <a:spcAft>
                <a:spcPts val="0"/>
              </a:spcAft>
              <a:buSzPts val="1100"/>
              <a:buFont typeface="Arial"/>
              <a:buChar char="-"/>
            </a:pPr>
            <a:r>
              <a:rPr lang="en-GB" sz="1100">
                <a:latin typeface="Arial"/>
                <a:ea typeface="Arial"/>
                <a:cs typeface="Arial"/>
                <a:sym typeface="Arial"/>
              </a:rPr>
              <a:t>Redesigns DNNs for better performance, debugging issues, enables lightweight deployment, and facilitates ad-hoc adjustments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Methodologies</a:t>
            </a:r>
            <a:endParaRPr/>
          </a:p>
        </p:txBody>
      </p:sp>
      <p:sp>
        <p:nvSpPr>
          <p:cNvPr id="250" name="Google Shape;250;p20"/>
          <p:cNvSpPr txBox="1"/>
          <p:nvPr/>
        </p:nvSpPr>
        <p:spPr>
          <a:xfrm>
            <a:off x="203100" y="1743600"/>
            <a:ext cx="23085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 </a:t>
            </a:r>
            <a:r>
              <a:rPr lang="en-GB" sz="1900">
                <a:solidFill>
                  <a:srgbClr val="FFFFFF"/>
                </a:solidFill>
                <a:latin typeface="Montserrat"/>
                <a:ea typeface="Montserrat"/>
                <a:cs typeface="Montserrat"/>
                <a:sym typeface="Montserrat"/>
              </a:rPr>
              <a:t>Abstraction</a:t>
            </a:r>
            <a:r>
              <a:rPr lang="en-GB" sz="1500">
                <a:solidFill>
                  <a:srgbClr val="FFFFFF"/>
                </a:solidFill>
                <a:latin typeface="Montserrat"/>
                <a:ea typeface="Montserrat"/>
                <a:cs typeface="Montserrat"/>
                <a:sym typeface="Montserrat"/>
              </a:rPr>
              <a:t> </a:t>
            </a:r>
            <a:endParaRPr sz="500">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1" name="Google Shape;251;p20"/>
          <p:cNvSpPr txBox="1"/>
          <p:nvPr>
            <p:ph idx="1" type="body"/>
          </p:nvPr>
        </p:nvSpPr>
        <p:spPr>
          <a:xfrm>
            <a:off x="2511600" y="1668588"/>
            <a:ext cx="5469600" cy="95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FFFFFF"/>
                </a:solidFill>
              </a:rPr>
              <a:t>Metis categorizes DL-based networking systems into 'local' (e.g., end-device congestion control, switch-based scheduling) and 'global' (e.g., SDN routing, NFV placement) based on their scope of information gathering and decision-making</a:t>
            </a:r>
            <a:r>
              <a:rPr lang="en-GB">
                <a:solidFill>
                  <a:srgbClr val="FFFFFF"/>
                </a:solidFill>
              </a:rPr>
              <a:t>.</a:t>
            </a:r>
            <a:endParaRPr>
              <a:solidFill>
                <a:srgbClr val="FFFFFF"/>
              </a:solidFill>
            </a:endParaRPr>
          </a:p>
        </p:txBody>
      </p:sp>
      <p:sp>
        <p:nvSpPr>
          <p:cNvPr id="252" name="Google Shape;252;p20"/>
          <p:cNvSpPr txBox="1"/>
          <p:nvPr/>
        </p:nvSpPr>
        <p:spPr>
          <a:xfrm>
            <a:off x="203100" y="2658525"/>
            <a:ext cx="23085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 </a:t>
            </a:r>
            <a:r>
              <a:rPr lang="en-GB" sz="1900">
                <a:solidFill>
                  <a:srgbClr val="FFFFFF"/>
                </a:solidFill>
                <a:latin typeface="Montserrat"/>
                <a:ea typeface="Montserrat"/>
                <a:cs typeface="Montserrat"/>
                <a:sym typeface="Montserrat"/>
              </a:rPr>
              <a:t>Decision Tree</a:t>
            </a:r>
            <a:endParaRPr sz="900">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2585100" y="2658525"/>
            <a:ext cx="53961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FFFFFF"/>
                </a:solidFill>
              </a:rPr>
              <a:t>Uses a teacher-student approach where the original DNN (teacher) generates data to train a decision tree (student). Employs trajectory following and refinement to handle sequential decision processes. Applies Cost Complexity Pruning.</a:t>
            </a:r>
            <a:endParaRPr sz="1100">
              <a:solidFill>
                <a:srgbClr val="FFFFFF"/>
              </a:solidFill>
            </a:endParaRPr>
          </a:p>
        </p:txBody>
      </p:sp>
      <p:sp>
        <p:nvSpPr>
          <p:cNvPr id="254" name="Google Shape;254;p20"/>
          <p:cNvSpPr txBox="1"/>
          <p:nvPr/>
        </p:nvSpPr>
        <p:spPr>
          <a:xfrm>
            <a:off x="203100" y="3573350"/>
            <a:ext cx="23085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 </a:t>
            </a:r>
            <a:r>
              <a:rPr lang="en-GB" sz="1900">
                <a:solidFill>
                  <a:srgbClr val="FFFFFF"/>
                </a:solidFill>
                <a:latin typeface="Montserrat"/>
                <a:ea typeface="Montserrat"/>
                <a:cs typeface="Montserrat"/>
                <a:sym typeface="Montserrat"/>
              </a:rPr>
              <a:t>Hypergraph Interpretation</a:t>
            </a:r>
            <a:endParaRPr sz="800">
              <a:solidFill>
                <a:srgbClr val="FFFFFF"/>
              </a:solidFill>
            </a:endParaRPr>
          </a:p>
        </p:txBody>
      </p:sp>
      <p:sp>
        <p:nvSpPr>
          <p:cNvPr id="255" name="Google Shape;255;p20"/>
          <p:cNvSpPr txBox="1"/>
          <p:nvPr>
            <p:ph idx="1" type="body"/>
          </p:nvPr>
        </p:nvSpPr>
        <p:spPr>
          <a:xfrm>
            <a:off x="2585100" y="3573350"/>
            <a:ext cx="53961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FFFFFF"/>
                </a:solidFill>
              </a:rPr>
              <a:t>Formulates global systems using hypergraphs, where vertices and hyperedges represent system components. Develops a "Critical Connections Search" algorithm using an optimization problem.</a:t>
            </a:r>
            <a:endParaRPr sz="11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Critical Evaluation – Strengths</a:t>
            </a:r>
            <a:endParaRPr/>
          </a:p>
        </p:txBody>
      </p:sp>
      <p:sp>
        <p:nvSpPr>
          <p:cNvPr id="261" name="Google Shape;261;p21"/>
          <p:cNvSpPr txBox="1"/>
          <p:nvPr/>
        </p:nvSpPr>
        <p:spPr>
          <a:xfrm>
            <a:off x="203100" y="1743600"/>
            <a:ext cx="23085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 </a:t>
            </a:r>
            <a:r>
              <a:rPr lang="en-GB" sz="1900">
                <a:solidFill>
                  <a:srgbClr val="FFFFFF"/>
                </a:solidFill>
                <a:latin typeface="Montserrat"/>
                <a:ea typeface="Montserrat"/>
                <a:cs typeface="Montserrat"/>
                <a:sym typeface="Montserrat"/>
              </a:rPr>
              <a:t>Gap</a:t>
            </a:r>
            <a:endParaRPr sz="500">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2" name="Google Shape;262;p21"/>
          <p:cNvSpPr txBox="1"/>
          <p:nvPr>
            <p:ph idx="1" type="body"/>
          </p:nvPr>
        </p:nvSpPr>
        <p:spPr>
          <a:xfrm>
            <a:off x="2511600" y="1668599"/>
            <a:ext cx="5469600" cy="883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FFFFFF"/>
                </a:solidFill>
              </a:rPr>
              <a:t>Directly tackles the major hurdle of interpretability that prevents wider adoption of high-performing DL solutions in networking</a:t>
            </a:r>
            <a:endParaRPr>
              <a:solidFill>
                <a:srgbClr val="FFFFFF"/>
              </a:solidFill>
            </a:endParaRPr>
          </a:p>
        </p:txBody>
      </p:sp>
      <p:sp>
        <p:nvSpPr>
          <p:cNvPr id="263" name="Google Shape;263;p21"/>
          <p:cNvSpPr txBox="1"/>
          <p:nvPr/>
        </p:nvSpPr>
        <p:spPr>
          <a:xfrm>
            <a:off x="129625" y="2552400"/>
            <a:ext cx="23085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 </a:t>
            </a:r>
            <a:r>
              <a:rPr lang="en-GB" sz="1900">
                <a:solidFill>
                  <a:srgbClr val="FFFFFF"/>
                </a:solidFill>
                <a:latin typeface="Montserrat"/>
                <a:ea typeface="Montserrat"/>
                <a:cs typeface="Montserrat"/>
                <a:sym typeface="Montserrat"/>
              </a:rPr>
              <a:t>Tailored</a:t>
            </a:r>
            <a:endParaRPr sz="900">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4" name="Google Shape;264;p21"/>
          <p:cNvSpPr txBox="1"/>
          <p:nvPr>
            <p:ph idx="1" type="body"/>
          </p:nvPr>
        </p:nvSpPr>
        <p:spPr>
          <a:xfrm>
            <a:off x="2511600" y="2552400"/>
            <a:ext cx="5396100" cy="68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FFFFFF"/>
                </a:solidFill>
              </a:rPr>
              <a:t>Moves beyond generic ML interpretation techniques by designing methods specifically suited for the characteristics and goals of networking problems.</a:t>
            </a:r>
            <a:endParaRPr sz="1100">
              <a:solidFill>
                <a:srgbClr val="FFFFFF"/>
              </a:solidFill>
            </a:endParaRPr>
          </a:p>
        </p:txBody>
      </p:sp>
      <p:sp>
        <p:nvSpPr>
          <p:cNvPr id="265" name="Google Shape;265;p21"/>
          <p:cNvSpPr txBox="1"/>
          <p:nvPr/>
        </p:nvSpPr>
        <p:spPr>
          <a:xfrm>
            <a:off x="129625" y="3434675"/>
            <a:ext cx="23085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 </a:t>
            </a:r>
            <a:r>
              <a:rPr lang="en-GB" sz="1900">
                <a:solidFill>
                  <a:srgbClr val="FFFFFF"/>
                </a:solidFill>
                <a:latin typeface="Montserrat"/>
                <a:ea typeface="Montserrat"/>
                <a:cs typeface="Montserrat"/>
                <a:sym typeface="Montserrat"/>
              </a:rPr>
              <a:t>Practicality</a:t>
            </a:r>
            <a:endParaRPr sz="800">
              <a:solidFill>
                <a:srgbClr val="FFFFFF"/>
              </a:solidFill>
            </a:endParaRPr>
          </a:p>
        </p:txBody>
      </p:sp>
      <p:sp>
        <p:nvSpPr>
          <p:cNvPr id="266" name="Google Shape;266;p21"/>
          <p:cNvSpPr txBox="1"/>
          <p:nvPr>
            <p:ph idx="1" type="body"/>
          </p:nvPr>
        </p:nvSpPr>
        <p:spPr>
          <a:xfrm>
            <a:off x="2585100" y="3434675"/>
            <a:ext cx="53961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FFFFFF"/>
                </a:solidFill>
              </a:rPr>
              <a:t>The framework doesn't just interpret but demonstrates tangible benefits through use cases like model debugging, performance improvement, lightweight deployment, and enabling operational adjustments.</a:t>
            </a:r>
            <a:endParaRPr sz="11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Critical Evaluation – Weaknesses</a:t>
            </a:r>
            <a:endParaRPr/>
          </a:p>
        </p:txBody>
      </p:sp>
      <p:sp>
        <p:nvSpPr>
          <p:cNvPr id="272" name="Google Shape;272;p22"/>
          <p:cNvSpPr txBox="1"/>
          <p:nvPr/>
        </p:nvSpPr>
        <p:spPr>
          <a:xfrm>
            <a:off x="203100" y="1743600"/>
            <a:ext cx="23085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 </a:t>
            </a:r>
            <a:r>
              <a:rPr lang="en-GB" sz="1900">
                <a:solidFill>
                  <a:srgbClr val="FFFFFF"/>
                </a:solidFill>
                <a:latin typeface="Montserrat"/>
                <a:ea typeface="Montserrat"/>
                <a:cs typeface="Montserrat"/>
                <a:sym typeface="Montserrat"/>
              </a:rPr>
              <a:t>Scalability</a:t>
            </a:r>
            <a:endParaRPr sz="500">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3" name="Google Shape;273;p22"/>
          <p:cNvSpPr txBox="1"/>
          <p:nvPr>
            <p:ph idx="1" type="body"/>
          </p:nvPr>
        </p:nvSpPr>
        <p:spPr>
          <a:xfrm>
            <a:off x="2511600" y="1668599"/>
            <a:ext cx="5469600" cy="883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FFFFFF"/>
                </a:solidFill>
              </a:rPr>
              <a:t>The evaluations are performed on DNNs that are relatively shallow compared to those in fields like computer vision. Whether the interpretation methods, especially decision tree conversion, remain faithful and tractable for much deeper or more complex future network DNNs is an open question.</a:t>
            </a:r>
            <a:endParaRPr>
              <a:solidFill>
                <a:srgbClr val="FFFFFF"/>
              </a:solidFill>
            </a:endParaRPr>
          </a:p>
        </p:txBody>
      </p:sp>
      <p:sp>
        <p:nvSpPr>
          <p:cNvPr id="274" name="Google Shape;274;p22"/>
          <p:cNvSpPr txBox="1"/>
          <p:nvPr/>
        </p:nvSpPr>
        <p:spPr>
          <a:xfrm>
            <a:off x="129625" y="2552400"/>
            <a:ext cx="23085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 </a:t>
            </a:r>
            <a:r>
              <a:rPr lang="en-GB" sz="1900">
                <a:solidFill>
                  <a:srgbClr val="FFFFFF"/>
                </a:solidFill>
                <a:latin typeface="Montserrat"/>
                <a:ea typeface="Montserrat"/>
                <a:cs typeface="Montserrat"/>
                <a:sym typeface="Montserrat"/>
              </a:rPr>
              <a:t>Recurrent Models</a:t>
            </a:r>
            <a:endParaRPr sz="900">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5" name="Google Shape;275;p22"/>
          <p:cNvSpPr txBox="1"/>
          <p:nvPr>
            <p:ph idx="1" type="body"/>
          </p:nvPr>
        </p:nvSpPr>
        <p:spPr>
          <a:xfrm>
            <a:off x="2511600" y="2612400"/>
            <a:ext cx="5396100" cy="68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FFFFFF"/>
                </a:solidFill>
              </a:rPr>
              <a:t>The paper acknowledges that decision trees may not faithfully capture policies from models with implicit memory like RNNs</a:t>
            </a:r>
            <a:endParaRPr sz="1100">
              <a:solidFill>
                <a:srgbClr val="FFFFFF"/>
              </a:solidFill>
            </a:endParaRPr>
          </a:p>
        </p:txBody>
      </p:sp>
      <p:sp>
        <p:nvSpPr>
          <p:cNvPr id="276" name="Google Shape;276;p22"/>
          <p:cNvSpPr txBox="1"/>
          <p:nvPr/>
        </p:nvSpPr>
        <p:spPr>
          <a:xfrm>
            <a:off x="129625" y="3434675"/>
            <a:ext cx="23085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 </a:t>
            </a:r>
            <a:r>
              <a:rPr lang="en-GB" sz="1900">
                <a:solidFill>
                  <a:srgbClr val="FFFFFF"/>
                </a:solidFill>
                <a:latin typeface="Montserrat"/>
                <a:ea typeface="Montserrat"/>
                <a:cs typeface="Montserrat"/>
                <a:sym typeface="Montserrat"/>
              </a:rPr>
              <a:t>Incorrect Interpretation</a:t>
            </a:r>
            <a:endParaRPr sz="800">
              <a:solidFill>
                <a:srgbClr val="FFFFFF"/>
              </a:solidFill>
            </a:endParaRPr>
          </a:p>
        </p:txBody>
      </p:sp>
      <p:sp>
        <p:nvSpPr>
          <p:cNvPr id="277" name="Google Shape;277;p22"/>
          <p:cNvSpPr txBox="1"/>
          <p:nvPr>
            <p:ph idx="1" type="body"/>
          </p:nvPr>
        </p:nvSpPr>
        <p:spPr>
          <a:xfrm>
            <a:off x="2585100" y="3434675"/>
            <a:ext cx="53961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solidFill>
                  <a:srgbClr val="FFFFFF"/>
                </a:solidFill>
              </a:rPr>
              <a:t>Like any interpretation method, Metis is not infallible and could potentially produce misleading interpretations, although the authors suggest the conciseness helps human operators spot errors.</a:t>
            </a:r>
            <a:endParaRPr sz="11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Discussion</a:t>
            </a:r>
            <a:endParaRPr/>
          </a:p>
        </p:txBody>
      </p:sp>
      <p:sp>
        <p:nvSpPr>
          <p:cNvPr id="283" name="Google Shape;283;p23"/>
          <p:cNvSpPr txBox="1"/>
          <p:nvPr>
            <p:ph idx="1" type="body"/>
          </p:nvPr>
        </p:nvSpPr>
        <p:spPr>
          <a:xfrm>
            <a:off x="4017900" y="1307850"/>
            <a:ext cx="4318500" cy="25641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t>The Metis framework provides valuable tools for network operators, moving DL systems from opaque </a:t>
            </a:r>
            <a:r>
              <a:rPr lang="en-GB" sz="1100"/>
              <a:t>black boxes</a:t>
            </a:r>
            <a:r>
              <a:rPr lang="en-GB" sz="1100"/>
              <a:t> towards understandable and manageable components. Also, it can provide interpretable models, help operators gain confidence, debug failures, and can integrate these systems more easily into existing workflows. The use cases demonstrate that Metis is more than just an interpretation tool. It's a tool for improving DL systems. The drawbacks and limitations of Metis point towards further research to improve this framework. Investigating scalability and discovering how it may be able to handle recurrent networks are most likely the next steps to furthering research. </a:t>
            </a:r>
            <a:endParaRPr sz="1100"/>
          </a:p>
          <a:p>
            <a:pPr indent="0" lvl="0" marL="0" rtl="0" algn="l">
              <a:spcBef>
                <a:spcPts val="1600"/>
              </a:spcBef>
              <a:spcAft>
                <a:spcPts val="1600"/>
              </a:spcAft>
              <a:buNone/>
            </a:pPr>
            <a:r>
              <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